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78" r:id="rId2"/>
    <p:sldId id="256" r:id="rId3"/>
    <p:sldId id="257" r:id="rId4"/>
    <p:sldId id="272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4" r:id="rId19"/>
    <p:sldId id="277" r:id="rId20"/>
    <p:sldId id="275" r:id="rId21"/>
    <p:sldId id="276" r:id="rId22"/>
    <p:sldId id="27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66" autoAdjust="0"/>
    <p:restoredTop sz="92061" autoAdjust="0"/>
  </p:normalViewPr>
  <p:slideViewPr>
    <p:cSldViewPr snapToGrid="0" snapToObjects="1" showGuides="1">
      <p:cViewPr varScale="1">
        <p:scale>
          <a:sx n="75" d="100"/>
          <a:sy n="75" d="100"/>
        </p:scale>
        <p:origin x="40" y="42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6690"/>
    </p:cViewPr>
  </p:sorterViewPr>
  <p:notesViewPr>
    <p:cSldViewPr snapToGrid="0" snapToObjects="1" showGuides="1">
      <p:cViewPr varScale="1">
        <p:scale>
          <a:sx n="206" d="100"/>
          <a:sy n="206" d="100"/>
        </p:scale>
        <p:origin x="1440" y="17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AB42F-50AC-4040-BBF6-D3DE46B9D011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AF8514-8BB2-D04A-8A73-0B061B2B9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8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Unified modeling</a:t>
            </a:r>
            <a:r>
              <a:rPr lang="en-US" baseline="0" dirty="0" smtClean="0"/>
              <a:t> language</a:t>
            </a:r>
          </a:p>
          <a:p>
            <a:r>
              <a:rPr lang="en-US" baseline="0" dirty="0" smtClean="0"/>
              <a:t>UML 1.X made for human only</a:t>
            </a:r>
          </a:p>
          <a:p>
            <a:r>
              <a:rPr lang="en-US" baseline="0" dirty="0" smtClean="0"/>
              <a:t>UML 2.0 for Model Driven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AF8514-8BB2-D04A-8A73-0B061B2B9D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60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AF8514-8BB2-D04A-8A73-0B061B2B9DB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406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109C7A-B4F3-4648-9F2F-0F8CF4CD55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47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800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405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60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24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72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779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57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01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650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80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35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21032-88B9-3641-9025-50F9D77F8CB8}" type="datetimeFigureOut">
              <a:rPr lang="en-US" smtClean="0"/>
              <a:t>9/4/2018 Tuesday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4362E-5264-DA4D-8344-EE4F2270B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5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Office hours:</a:t>
            </a:r>
          </a:p>
          <a:p>
            <a:pPr lvl="1"/>
            <a:r>
              <a:rPr lang="en-US" dirty="0" smtClean="0"/>
              <a:t>M/W 10:30am – noon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468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Merge Nodes?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Compare the Following Two Activities: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156" y="0"/>
            <a:ext cx="6643688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3770461"/>
            <a:ext cx="10704662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7030A0"/>
                </a:solidFill>
              </a:rPr>
              <a:t>An action does NOT start until the tokens on all of its incoming edges have arrived.</a:t>
            </a:r>
            <a:endParaRPr lang="en-US" sz="2400" b="1" dirty="0">
              <a:solidFill>
                <a:srgbClr val="7030A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4875762"/>
            <a:ext cx="10509480" cy="830997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7030A0"/>
                </a:solidFill>
              </a:rPr>
              <a:t>Decision/Merge nodes do </a:t>
            </a:r>
            <a:r>
              <a:rPr lang="en-US" sz="2400" b="1" dirty="0" smtClean="0">
                <a:solidFill>
                  <a:srgbClr val="00B0F0"/>
                </a:solidFill>
              </a:rPr>
              <a:t>NOT</a:t>
            </a:r>
            <a:r>
              <a:rPr lang="en-US" sz="2400" b="1" dirty="0" smtClean="0">
                <a:solidFill>
                  <a:srgbClr val="7030A0"/>
                </a:solidFill>
              </a:rPr>
              <a:t> consume incoming token, but pass it along.</a:t>
            </a:r>
          </a:p>
          <a:p>
            <a:r>
              <a:rPr lang="en-US" sz="2400" b="1" dirty="0" smtClean="0">
                <a:solidFill>
                  <a:srgbClr val="7030A0"/>
                </a:solidFill>
              </a:rPr>
              <a:t>While actions consume incoming token and produce a new one after execution.</a:t>
            </a:r>
            <a:endParaRPr lang="en-US" sz="24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160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More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Pin:</a:t>
            </a:r>
          </a:p>
          <a:p>
            <a:pPr lvl="1"/>
            <a:r>
              <a:rPr lang="en-US" dirty="0"/>
              <a:t>A terminator for data flows into (input pins) or out of (output pins) an action </a:t>
            </a:r>
            <a:r>
              <a:rPr lang="en-US" dirty="0" smtClean="0"/>
              <a:t>node</a:t>
            </a:r>
          </a:p>
          <a:p>
            <a:r>
              <a:rPr lang="en-US" dirty="0"/>
              <a:t>Activity Parameter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An </a:t>
            </a:r>
            <a:r>
              <a:rPr lang="en-US" dirty="0"/>
              <a:t>object node on the boundary of an activity</a:t>
            </a:r>
          </a:p>
          <a:p>
            <a:pPr lvl="1"/>
            <a:r>
              <a:rPr lang="en-US" dirty="0"/>
              <a:t>Contains the name of a particular object and the name of its type</a:t>
            </a:r>
          </a:p>
          <a:p>
            <a:pPr lvl="1"/>
            <a:r>
              <a:rPr lang="en-US" dirty="0" smtClean="0"/>
              <a:t>Syntax: </a:t>
            </a:r>
            <a:r>
              <a:rPr lang="en-US" i="1" dirty="0" err="1" smtClean="0"/>
              <a:t>name:type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2261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Larger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08" t="2155" r="2983" b="17043"/>
          <a:stretch/>
        </p:blipFill>
        <p:spPr>
          <a:xfrm>
            <a:off x="2347785" y="247135"/>
            <a:ext cx="7451124" cy="6363730"/>
          </a:xfrm>
        </p:spPr>
      </p:pic>
      <p:sp>
        <p:nvSpPr>
          <p:cNvPr id="5" name="Rectangle 4"/>
          <p:cNvSpPr/>
          <p:nvPr/>
        </p:nvSpPr>
        <p:spPr>
          <a:xfrm>
            <a:off x="354227" y="5799608"/>
            <a:ext cx="41683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smtClean="0">
                <a:solidFill>
                  <a:srgbClr val="000000"/>
                </a:solidFill>
                <a:effectLst/>
                <a:latin typeface="Arial" charset="0"/>
              </a:rPr>
              <a:t>Courtesy of </a:t>
            </a:r>
            <a:r>
              <a:rPr lang="en-US" b="0" i="1" dirty="0" smtClean="0">
                <a:solidFill>
                  <a:srgbClr val="000000"/>
                </a:solidFill>
                <a:effectLst/>
                <a:latin typeface="Arial" charset="0"/>
              </a:rPr>
              <a:t>Introduction to Software Engineering and Design</a:t>
            </a:r>
            <a:r>
              <a:rPr lang="en-US" b="0" i="0" dirty="0" smtClean="0">
                <a:solidFill>
                  <a:srgbClr val="000000"/>
                </a:solidFill>
                <a:effectLst/>
                <a:latin typeface="Arial" charset="0"/>
              </a:rPr>
              <a:t> (Fox, 2006)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149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Larger Example with Object/Data Nodes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1099" y="-129925"/>
            <a:ext cx="6183985" cy="7279574"/>
          </a:xfrm>
        </p:spPr>
      </p:pic>
    </p:spTree>
    <p:extLst>
      <p:ext uri="{BB962C8B-B14F-4D97-AF65-F5344CB8AC3E}">
        <p14:creationId xmlns:p14="http://schemas.microsoft.com/office/powerpoint/2010/main" val="670060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and Parallel 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Fork </a:t>
            </a:r>
            <a:r>
              <a:rPr lang="en-US" dirty="0"/>
              <a:t>Node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Splits </a:t>
            </a:r>
            <a:r>
              <a:rPr lang="en-US" dirty="0"/>
              <a:t>a single (incoming) flow into multiple concurrent/parallel (outgoing) flows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Join </a:t>
            </a:r>
            <a:r>
              <a:rPr lang="en-US" dirty="0"/>
              <a:t>Node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Synchronizes </a:t>
            </a:r>
            <a:r>
              <a:rPr lang="en-US" dirty="0"/>
              <a:t>multiple (incoming) flows into a single (outgoing) flow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439" y="1666876"/>
            <a:ext cx="1041400" cy="1155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639" y="4001294"/>
            <a:ext cx="889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2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with Parallel Actions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1350" y="0"/>
            <a:ext cx="7527528" cy="8318236"/>
          </a:xfrm>
        </p:spPr>
      </p:pic>
    </p:spTree>
    <p:extLst>
      <p:ext uri="{BB962C8B-B14F-4D97-AF65-F5344CB8AC3E}">
        <p14:creationId xmlns:p14="http://schemas.microsoft.com/office/powerpoint/2010/main" val="1088881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the Following Activity Diagrams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1252" y="-188255"/>
            <a:ext cx="11251042" cy="7720271"/>
          </a:xfrm>
        </p:spPr>
      </p:pic>
    </p:spTree>
    <p:extLst>
      <p:ext uri="{BB962C8B-B14F-4D97-AF65-F5344CB8AC3E}">
        <p14:creationId xmlns:p14="http://schemas.microsoft.com/office/powerpoint/2010/main" val="2126979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and Sub-Activities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Abstraction in Activity Diagrams:</a:t>
            </a:r>
          </a:p>
          <a:p>
            <a:pPr lvl="1"/>
            <a:r>
              <a:rPr lang="en-US" dirty="0"/>
              <a:t>As with any model, a decision must be made about how much detail to include</a:t>
            </a:r>
          </a:p>
          <a:p>
            <a:r>
              <a:rPr lang="en-US" dirty="0"/>
              <a:t>Associating an Activity with an Action:</a:t>
            </a:r>
          </a:p>
          <a:p>
            <a:pPr lvl="1"/>
            <a:r>
              <a:rPr lang="en-US" dirty="0"/>
              <a:t>It's possible to indicate that a sub-activity exists for an action using the following notation: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5543" y="4001294"/>
            <a:ext cx="3017363" cy="203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30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In-class 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9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Actions and activities are the same</a:t>
            </a:r>
            <a:r>
              <a:rPr lang="en-US" dirty="0" smtClean="0"/>
              <a:t>. </a:t>
            </a:r>
            <a:r>
              <a:rPr lang="en-US" b="1" dirty="0">
                <a:solidFill>
                  <a:srgbClr val="FF0000"/>
                </a:solidFill>
              </a:rPr>
              <a:t>(F)</a:t>
            </a:r>
          </a:p>
          <a:p>
            <a:r>
              <a:rPr lang="en-US" dirty="0"/>
              <a:t>2. There can be several activity final nodes in a diagram</a:t>
            </a:r>
            <a:r>
              <a:rPr lang="en-US" dirty="0" smtClean="0"/>
              <a:t>.  </a:t>
            </a:r>
            <a:r>
              <a:rPr lang="en-US" b="1" dirty="0">
                <a:solidFill>
                  <a:srgbClr val="00B050"/>
                </a:solidFill>
              </a:rPr>
              <a:t>(T)</a:t>
            </a:r>
          </a:p>
          <a:p>
            <a:r>
              <a:rPr lang="en-US" dirty="0"/>
              <a:t>3. There can be several initial nodes in a diagram</a:t>
            </a:r>
            <a:r>
              <a:rPr lang="en-US" dirty="0" smtClean="0"/>
              <a:t>.  </a:t>
            </a:r>
            <a:r>
              <a:rPr lang="en-US" b="1" dirty="0">
                <a:solidFill>
                  <a:srgbClr val="00B050"/>
                </a:solidFill>
              </a:rPr>
              <a:t>(T)</a:t>
            </a:r>
          </a:p>
          <a:p>
            <a:r>
              <a:rPr lang="en-US" dirty="0"/>
              <a:t>4. A decision node always has two branches</a:t>
            </a:r>
            <a:r>
              <a:rPr lang="en-US" dirty="0" smtClean="0"/>
              <a:t>.  </a:t>
            </a:r>
            <a:r>
              <a:rPr lang="en-US" b="1" dirty="0">
                <a:solidFill>
                  <a:srgbClr val="FF0000"/>
                </a:solidFill>
              </a:rPr>
              <a:t>(F)</a:t>
            </a:r>
          </a:p>
          <a:p>
            <a:r>
              <a:rPr lang="en-US" dirty="0"/>
              <a:t>5. In general, there are as many merge nodes as decision nodes in a diagram</a:t>
            </a:r>
            <a:r>
              <a:rPr lang="en-US" dirty="0" smtClean="0"/>
              <a:t>.  </a:t>
            </a:r>
            <a:r>
              <a:rPr lang="en-US" b="1" dirty="0">
                <a:solidFill>
                  <a:srgbClr val="00B050"/>
                </a:solidFill>
              </a:rPr>
              <a:t>(T)</a:t>
            </a:r>
          </a:p>
        </p:txBody>
      </p:sp>
    </p:spTree>
    <p:extLst>
      <p:ext uri="{BB962C8B-B14F-4D97-AF65-F5344CB8AC3E}">
        <p14:creationId xmlns:p14="http://schemas.microsoft.com/office/powerpoint/2010/main" val="3373072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UML Activity Diagrams 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An Introduction</a:t>
            </a:r>
          </a:p>
        </p:txBody>
      </p:sp>
    </p:spTree>
    <p:extLst>
      <p:ext uri="{BB962C8B-B14F-4D97-AF65-F5344CB8AC3E}">
        <p14:creationId xmlns:p14="http://schemas.microsoft.com/office/powerpoint/2010/main" val="324912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Act00-Activity Diagrams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061" y="0"/>
            <a:ext cx="6223137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774" y="1690688"/>
            <a:ext cx="6251713" cy="4351338"/>
          </a:xfrm>
        </p:spPr>
        <p:txBody>
          <a:bodyPr/>
          <a:lstStyle/>
          <a:p>
            <a:r>
              <a:rPr lang="en-US" sz="2400" dirty="0"/>
              <a:t>Draw an activity diagram describing an algorithm for </a:t>
            </a:r>
            <a:r>
              <a:rPr lang="en-US" sz="2400" dirty="0" smtClean="0"/>
              <a:t>finding </a:t>
            </a:r>
            <a:r>
              <a:rPr lang="en-US" sz="2400" dirty="0"/>
              <a:t>the maximum value </a:t>
            </a:r>
            <a:r>
              <a:rPr lang="en-US" sz="2400" dirty="0" smtClean="0"/>
              <a:t>in a </a:t>
            </a:r>
            <a:r>
              <a:rPr lang="en-US" sz="2400" dirty="0"/>
              <a:t>list. </a:t>
            </a:r>
            <a:r>
              <a:rPr lang="en-US" sz="2400" dirty="0" smtClean="0"/>
              <a:t>The </a:t>
            </a:r>
            <a:r>
              <a:rPr lang="en-US" sz="2400" dirty="0"/>
              <a:t>input is the list, and output is the maximum value.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000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32929"/>
            <a:ext cx="10515600" cy="4351338"/>
          </a:xfrm>
        </p:spPr>
        <p:txBody>
          <a:bodyPr/>
          <a:lstStyle/>
          <a:p>
            <a:r>
              <a:rPr lang="en-US" dirty="0"/>
              <a:t>Draw an activity diagram describing two people peeling a pot of potatoes. Note that two people do this in parallel and they stop when all the potatoes are peeled.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4826"/>
            <a:ext cx="12192000" cy="472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Draw an activity diagram for submitting a </a:t>
            </a:r>
            <a:r>
              <a:rPr lang="en-US" dirty="0" err="1" smtClean="0"/>
              <a:t>HW</a:t>
            </a:r>
            <a:r>
              <a:rPr lang="en-US" dirty="0" smtClean="0"/>
              <a:t> in Canvas.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93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Purpose:</a:t>
            </a:r>
          </a:p>
          <a:p>
            <a:pPr lvl="1"/>
            <a:r>
              <a:rPr lang="en-US" dirty="0"/>
              <a:t>Describe a task/procedure/process</a:t>
            </a:r>
          </a:p>
          <a:p>
            <a:r>
              <a:rPr lang="en-US" dirty="0"/>
              <a:t>Components:</a:t>
            </a:r>
          </a:p>
          <a:p>
            <a:pPr lvl="1"/>
            <a:r>
              <a:rPr lang="en-US" dirty="0"/>
              <a:t>Activity - a non-atomic (i.e., decomposable) task</a:t>
            </a:r>
          </a:p>
          <a:p>
            <a:pPr lvl="1"/>
            <a:r>
              <a:rPr lang="en-US" dirty="0"/>
              <a:t>Action - an atomic (i.e., not decomposable) task</a:t>
            </a:r>
          </a:p>
          <a:p>
            <a:pPr lvl="1"/>
            <a:r>
              <a:rPr lang="en-US" dirty="0"/>
              <a:t>Data - inputs to or outputs from actions (and may include state information in square brackets)</a:t>
            </a:r>
          </a:p>
          <a:p>
            <a:pPr lvl="1"/>
            <a:r>
              <a:rPr lang="en-US" dirty="0"/>
              <a:t>Flow - flow of control and flow of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29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6182" y="-169881"/>
            <a:ext cx="3318234" cy="7156977"/>
          </a:xfrm>
        </p:spPr>
      </p:pic>
    </p:spTree>
    <p:extLst>
      <p:ext uri="{BB962C8B-B14F-4D97-AF65-F5344CB8AC3E}">
        <p14:creationId xmlns:p14="http://schemas.microsoft.com/office/powerpoint/2010/main" val="18531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Representation and </a:t>
            </a:r>
            <a:r>
              <a:rPr lang="en-US" dirty="0" smtClean="0"/>
              <a:t>Interpretation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38350"/>
            <a:ext cx="6649122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Directed Graph:</a:t>
            </a:r>
          </a:p>
          <a:p>
            <a:pPr lvl="1"/>
            <a:r>
              <a:rPr lang="en-US" dirty="0"/>
              <a:t>Nodes/Vertexes - represent actions or objects</a:t>
            </a:r>
          </a:p>
          <a:p>
            <a:pPr lvl="1"/>
            <a:r>
              <a:rPr lang="en-US" dirty="0"/>
              <a:t>Edges/Arcs/Links - represent control flows and/or data flows</a:t>
            </a:r>
          </a:p>
          <a:p>
            <a:r>
              <a:rPr lang="en-US" dirty="0"/>
              <a:t>Tokens:</a:t>
            </a:r>
          </a:p>
          <a:p>
            <a:pPr lvl="1"/>
            <a:r>
              <a:rPr lang="en-US" dirty="0"/>
              <a:t>Produced and consumed by nodes (though not represented on the diagram)</a:t>
            </a:r>
          </a:p>
          <a:p>
            <a:pPr lvl="1"/>
            <a:r>
              <a:rPr lang="en-US" dirty="0"/>
              <a:t>Flow instantaneously along edges</a:t>
            </a:r>
          </a:p>
          <a:p>
            <a:r>
              <a:rPr lang="en-US" dirty="0"/>
              <a:t>Execution: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An action node begins executing when tokens are available on all incoming edges</a:t>
            </a:r>
          </a:p>
          <a:p>
            <a:pPr lvl="1"/>
            <a:r>
              <a:rPr lang="en-US" dirty="0"/>
              <a:t>When an action node begins execution it consumes all incoming tokens</a:t>
            </a:r>
          </a:p>
          <a:p>
            <a:pPr lvl="1"/>
            <a:r>
              <a:rPr lang="en-US" dirty="0"/>
              <a:t>While/after an action node executes it produces outgoing tokens</a:t>
            </a:r>
          </a:p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0756" y="-149489"/>
            <a:ext cx="3318234" cy="715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1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Symbology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Activities:</a:t>
            </a:r>
          </a:p>
          <a:p>
            <a:endParaRPr lang="en-US" dirty="0"/>
          </a:p>
          <a:p>
            <a:r>
              <a:rPr lang="en-US" dirty="0" smtClean="0"/>
              <a:t>Actions:</a:t>
            </a:r>
          </a:p>
          <a:p>
            <a:endParaRPr lang="en-US" dirty="0"/>
          </a:p>
          <a:p>
            <a:r>
              <a:rPr lang="en-US" dirty="0" smtClean="0"/>
              <a:t>Objects/Classes/Data:</a:t>
            </a:r>
          </a:p>
          <a:p>
            <a:endParaRPr lang="en-US" dirty="0"/>
          </a:p>
          <a:p>
            <a:r>
              <a:rPr lang="en-US" dirty="0" smtClean="0"/>
              <a:t>Flows: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0" y="1312712"/>
            <a:ext cx="1625600" cy="146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50" y="2716691"/>
            <a:ext cx="1181100" cy="800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6950" y="3756843"/>
            <a:ext cx="1282700" cy="723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7300" y="4719253"/>
            <a:ext cx="762000" cy="609600"/>
          </a:xfrm>
          <a:prstGeom prst="rect">
            <a:avLst/>
          </a:prstGeom>
        </p:spPr>
      </p:pic>
      <p:pic>
        <p:nvPicPr>
          <p:cNvPr id="9" name="Content Placeholder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0756" y="-149489"/>
            <a:ext cx="3318234" cy="715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4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3015" y="295451"/>
            <a:ext cx="4053362" cy="6437693"/>
          </a:xfrm>
        </p:spPr>
      </p:pic>
    </p:spTree>
    <p:extLst>
      <p:ext uri="{BB962C8B-B14F-4D97-AF65-F5344CB8AC3E}">
        <p14:creationId xmlns:p14="http://schemas.microsoft.com/office/powerpoint/2010/main" val="171690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Initial Node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/>
              <a:t>Final Node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/>
              <a:t>Decision Node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One incoming edge</a:t>
            </a:r>
          </a:p>
          <a:p>
            <a:pPr lvl="1"/>
            <a:r>
              <a:rPr lang="en-US" dirty="0"/>
              <a:t>One or more outgoing edges</a:t>
            </a:r>
          </a:p>
          <a:p>
            <a:pPr lvl="1"/>
            <a:r>
              <a:rPr lang="en-US" dirty="0"/>
              <a:t>Outgoing edges can have a Boolean </a:t>
            </a:r>
            <a:r>
              <a:rPr lang="en-US" i="1" dirty="0"/>
              <a:t>guard</a:t>
            </a:r>
            <a:endParaRPr lang="en-US" dirty="0"/>
          </a:p>
          <a:p>
            <a:r>
              <a:rPr lang="en-US" dirty="0"/>
              <a:t>Merge Node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One or more incoming edges</a:t>
            </a:r>
          </a:p>
          <a:p>
            <a:pPr lvl="1"/>
            <a:r>
              <a:rPr lang="en-US" dirty="0"/>
              <a:t>One outgoing </a:t>
            </a:r>
            <a:r>
              <a:rPr lang="en-US" dirty="0" smtClean="0"/>
              <a:t>edge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722" y="1766104"/>
            <a:ext cx="393700" cy="469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1299" y="2681926"/>
            <a:ext cx="444500" cy="444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2722" y="3429000"/>
            <a:ext cx="406400" cy="584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2722" y="4918566"/>
            <a:ext cx="406400" cy="584200"/>
          </a:xfrm>
          <a:prstGeom prst="rect">
            <a:avLst/>
          </a:prstGeom>
        </p:spPr>
      </p:pic>
      <p:pic>
        <p:nvPicPr>
          <p:cNvPr id="8" name="Content Placeholder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0756" y="-149489"/>
            <a:ext cx="3318234" cy="715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10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Revisited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8314" y="-222506"/>
            <a:ext cx="3318234" cy="7156977"/>
          </a:xfrm>
        </p:spPr>
      </p:pic>
    </p:spTree>
    <p:extLst>
      <p:ext uri="{BB962C8B-B14F-4D97-AF65-F5344CB8AC3E}">
        <p14:creationId xmlns:p14="http://schemas.microsoft.com/office/powerpoint/2010/main" val="555769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1021</TotalTime>
  <Words>566</Words>
  <Application>Microsoft Office PowerPoint</Application>
  <PresentationFormat>Widescreen</PresentationFormat>
  <Paragraphs>94</Paragraphs>
  <Slides>22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Announcement</vt:lpstr>
      <vt:lpstr>UML Activity Diagrams  An Introduction</vt:lpstr>
      <vt:lpstr>Overview</vt:lpstr>
      <vt:lpstr>An Example</vt:lpstr>
      <vt:lpstr>Representation and Interpretation</vt:lpstr>
      <vt:lpstr>Symbology</vt:lpstr>
      <vt:lpstr>An Example</vt:lpstr>
      <vt:lpstr>Additional Elements</vt:lpstr>
      <vt:lpstr>An Example Revisited</vt:lpstr>
      <vt:lpstr>Why Use Merge Nodes?</vt:lpstr>
      <vt:lpstr>Still More Elements</vt:lpstr>
      <vt:lpstr>A Larger Example</vt:lpstr>
      <vt:lpstr>The Larger Example with Object/Data Nodes</vt:lpstr>
      <vt:lpstr>Sequential and Parallel Actions</vt:lpstr>
      <vt:lpstr>An Example with Parallel Actions</vt:lpstr>
      <vt:lpstr>Compare the Following Activity Diagrams</vt:lpstr>
      <vt:lpstr>Abstraction and Sub-Activities</vt:lpstr>
      <vt:lpstr>In-class Activity</vt:lpstr>
      <vt:lpstr>Exercises</vt:lpstr>
      <vt:lpstr>Act00-Activity Diagrams</vt:lpstr>
      <vt:lpstr>PowerPoint Presentation</vt:lpstr>
      <vt:lpstr>Practice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UML Activity Diagrams  An Introduction</dc:title>
  <dc:creator>Microsoft Office User</dc:creator>
  <cp:lastModifiedBy>Jingwei Yang</cp:lastModifiedBy>
  <cp:revision>46</cp:revision>
  <dcterms:created xsi:type="dcterms:W3CDTF">2018-01-10T02:57:21Z</dcterms:created>
  <dcterms:modified xsi:type="dcterms:W3CDTF">2018-09-04T18:31:23Z</dcterms:modified>
</cp:coreProperties>
</file>

<file path=docProps/thumbnail.jpeg>
</file>